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Raleway" charset="0"/>
      <p:regular r:id="rId26"/>
    </p:embeddedFont>
    <p:embeddedFont>
      <p:font typeface="Raleway Bold" charset="0"/>
      <p:regular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Canva Sans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-70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ideo" Target="../media/VAGJ3ZCVEqA.mp4"/><Relationship Id="rId5" Type="http://schemas.openxmlformats.org/officeDocument/2006/relationships/image" Target="../media/image37.jpeg"/><Relationship Id="rId4" Type="http://schemas.microsoft.com/office/2007/relationships/media" Target="../media/VAGJ3ZCVEqA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gif"/><Relationship Id="rId5" Type="http://schemas.openxmlformats.org/officeDocument/2006/relationships/image" Target="../media/image8.png"/><Relationship Id="rId10" Type="http://schemas.openxmlformats.org/officeDocument/2006/relationships/image" Target="../media/image13.gif"/><Relationship Id="rId4" Type="http://schemas.openxmlformats.org/officeDocument/2006/relationships/image" Target="../media/image7.jpeg"/><Relationship Id="rId9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0200" y="4503386"/>
            <a:ext cx="15011399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하이퍼레저</a:t>
            </a:r>
            <a:r>
              <a:rPr lang="en-US" sz="7197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패브릭</a:t>
            </a:r>
            <a:r>
              <a:rPr lang="en-US" sz="7197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</a:t>
            </a:r>
            <a:r>
              <a:rPr lang="en-US" sz="7197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거래</a:t>
            </a:r>
            <a:r>
              <a:rPr lang="en-US" sz="7197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7197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플랫폼</a:t>
            </a:r>
            <a:endParaRPr lang="en-US" sz="7197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248400" y="3670393"/>
            <a:ext cx="57150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K - </a:t>
            </a: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디지털</a:t>
            </a: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 DID </a:t>
            </a:r>
            <a:r>
              <a:rPr lang="en-US" sz="3999" dirty="0" err="1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프로젝트</a:t>
            </a:r>
            <a:endParaRPr lang="en-US" sz="3999" dirty="0">
              <a:solidFill>
                <a:srgbClr val="09080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21212" y="8648700"/>
            <a:ext cx="1450788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2024.07.02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1212" y="9237767"/>
            <a:ext cx="488552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4조 : 부성현 김정민 김소연 조보미 최원준 </a:t>
            </a:r>
          </a:p>
        </p:txBody>
      </p:sp>
      <p:sp>
        <p:nvSpPr>
          <p:cNvPr id="6" name="AutoShape 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910164" y="5984283"/>
            <a:ext cx="474843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- WATER MELON 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3832" y="765070"/>
            <a:ext cx="360988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 기능 정의(체인코드)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60320" y="1987414"/>
            <a:ext cx="8132193" cy="705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Init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체인코드를 초기화하고 관리자 계정을 설정합니다.</a:t>
            </a:r>
          </a:p>
          <a:p>
            <a:pPr algn="l">
              <a:lnSpc>
                <a:spcPts val="2748"/>
              </a:lnSpc>
            </a:pPr>
            <a:endParaRPr/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Invoke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트랜잭션의 진입점으로 호출된 기능을 실행합니다.</a:t>
            </a:r>
          </a:p>
          <a:p>
            <a:pPr algn="l">
              <a:lnSpc>
                <a:spcPts val="2748"/>
              </a:lnSpc>
            </a:pPr>
            <a:endParaRPr/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register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 사용자를 등록하고 관리자 계정에서 초기 포인트를 차감합니다.</a:t>
            </a:r>
          </a:p>
          <a:p>
            <a:pPr algn="l">
              <a:lnSpc>
                <a:spcPts val="2748"/>
              </a:lnSpc>
            </a:pPr>
            <a:endParaRPr/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login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로그인 정보를 확인하여 인증합니다.</a:t>
            </a:r>
          </a:p>
          <a:p>
            <a:pPr algn="l">
              <a:lnSpc>
                <a:spcPts val="2748"/>
              </a:lnSpc>
            </a:pPr>
            <a:endParaRPr/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charge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계정에서 금액을 충전하고 포인트를 증가시킵니다.</a:t>
            </a:r>
          </a:p>
          <a:p>
            <a:pPr algn="l">
              <a:lnSpc>
                <a:spcPts val="2748"/>
              </a:lnSpc>
            </a:pPr>
            <a:endParaRPr/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exchange</a:t>
            </a:r>
          </a:p>
          <a:p>
            <a:pPr algn="l">
              <a:lnSpc>
                <a:spcPts val="2750"/>
              </a:lnSpc>
            </a:pPr>
            <a:r>
              <a:rPr lang="en-US" sz="196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포인트를 현금으로 교환하여 사용자의 계정에 현금을 추가합니다.</a:t>
            </a:r>
          </a:p>
          <a:p>
            <a:pPr algn="l">
              <a:lnSpc>
                <a:spcPts val="275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9476249" y="1968364"/>
            <a:ext cx="6881336" cy="5866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delete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사용자를 삭제합니다.</a:t>
            </a:r>
          </a:p>
          <a:p>
            <a:pPr algn="l">
              <a:lnSpc>
                <a:spcPts val="3284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query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사용자의 정보를 조회합니다.</a:t>
            </a:r>
          </a:p>
          <a:p>
            <a:pPr algn="l">
              <a:lnSpc>
                <a:spcPts val="3284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registerMusic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등록 기능. 음원의 정보를 입력받아 블록체인에 저장.</a:t>
            </a:r>
          </a:p>
          <a:p>
            <a:pPr algn="l">
              <a:lnSpc>
                <a:spcPts val="3284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deleteMusic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삭제 기능. 음원의 ID를 입력받아 해당 음원을 블록체인에서 삭제.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transferMusic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교환 기능. 음원의 소유주가 바뀌어 데이터베이스에 저장.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0433" y="2164555"/>
            <a:ext cx="13387134" cy="5957891"/>
          </a:xfrm>
          <a:custGeom>
            <a:avLst/>
            <a:gdLst/>
            <a:ahLst/>
            <a:cxnLst/>
            <a:rect l="l" t="t" r="r" b="b"/>
            <a:pathLst>
              <a:path w="13387134" h="5957891">
                <a:moveTo>
                  <a:pt x="0" y="0"/>
                </a:moveTo>
                <a:lnTo>
                  <a:pt x="13387134" y="0"/>
                </a:lnTo>
                <a:lnTo>
                  <a:pt x="13387134" y="5957890"/>
                </a:lnTo>
                <a:lnTo>
                  <a:pt x="0" y="595789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0320" y="438045"/>
            <a:ext cx="1396919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수행 결과 - 회원가입 페이지 &gt; 회원가입시 admin 포인트에서 가입된 유저에게 1000포인트씩 부여됨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9924" y="2169562"/>
            <a:ext cx="13388153" cy="5947875"/>
          </a:xfrm>
          <a:custGeom>
            <a:avLst/>
            <a:gdLst/>
            <a:ahLst/>
            <a:cxnLst/>
            <a:rect l="l" t="t" r="r" b="b"/>
            <a:pathLst>
              <a:path w="13388153" h="5947875">
                <a:moveTo>
                  <a:pt x="0" y="0"/>
                </a:moveTo>
                <a:lnTo>
                  <a:pt x="13388152" y="0"/>
                </a:lnTo>
                <a:lnTo>
                  <a:pt x="13388152" y="5947876"/>
                </a:lnTo>
                <a:lnTo>
                  <a:pt x="0" y="594787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0320" y="438045"/>
            <a:ext cx="56637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수행 결과 - 로그인 페이지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1547" y="1582934"/>
            <a:ext cx="12724906" cy="4414695"/>
          </a:xfrm>
          <a:custGeom>
            <a:avLst/>
            <a:gdLst/>
            <a:ahLst/>
            <a:cxnLst/>
            <a:rect l="l" t="t" r="r" b="b"/>
            <a:pathLst>
              <a:path w="12724906" h="4414695">
                <a:moveTo>
                  <a:pt x="0" y="0"/>
                </a:moveTo>
                <a:lnTo>
                  <a:pt x="12724906" y="0"/>
                </a:lnTo>
                <a:lnTo>
                  <a:pt x="12724906" y="4414695"/>
                </a:lnTo>
                <a:lnTo>
                  <a:pt x="0" y="441469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621" t="-7422" r="-62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81547" y="5997629"/>
            <a:ext cx="12724906" cy="3163918"/>
          </a:xfrm>
          <a:custGeom>
            <a:avLst/>
            <a:gdLst/>
            <a:ahLst/>
            <a:cxnLst/>
            <a:rect l="l" t="t" r="r" b="b"/>
            <a:pathLst>
              <a:path w="12724906" h="3163918">
                <a:moveTo>
                  <a:pt x="0" y="0"/>
                </a:moveTo>
                <a:lnTo>
                  <a:pt x="12724906" y="0"/>
                </a:lnTo>
                <a:lnTo>
                  <a:pt x="12724906" y="3163919"/>
                </a:lnTo>
                <a:lnTo>
                  <a:pt x="0" y="316391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0320" y="438045"/>
            <a:ext cx="36226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 결과 - 메인페이지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37396" y="438045"/>
            <a:ext cx="480660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musicDB에 저장된 음원을 보여줌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0943" y="2181297"/>
            <a:ext cx="13386113" cy="5924407"/>
          </a:xfrm>
          <a:custGeom>
            <a:avLst/>
            <a:gdLst/>
            <a:ahLst/>
            <a:cxnLst/>
            <a:rect l="l" t="t" r="r" b="b"/>
            <a:pathLst>
              <a:path w="13386113" h="5924407">
                <a:moveTo>
                  <a:pt x="0" y="0"/>
                </a:moveTo>
                <a:lnTo>
                  <a:pt x="13386114" y="0"/>
                </a:lnTo>
                <a:lnTo>
                  <a:pt x="13386114" y="5924406"/>
                </a:lnTo>
                <a:lnTo>
                  <a:pt x="0" y="592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14146" y="7314930"/>
            <a:ext cx="5213534" cy="1875600"/>
          </a:xfrm>
          <a:custGeom>
            <a:avLst/>
            <a:gdLst/>
            <a:ahLst/>
            <a:cxnLst/>
            <a:rect l="l" t="t" r="r" b="b"/>
            <a:pathLst>
              <a:path w="5213534" h="1875600">
                <a:moveTo>
                  <a:pt x="0" y="0"/>
                </a:moveTo>
                <a:lnTo>
                  <a:pt x="5213534" y="0"/>
                </a:lnTo>
                <a:lnTo>
                  <a:pt x="5213534" y="1875600"/>
                </a:lnTo>
                <a:lnTo>
                  <a:pt x="0" y="18756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38848" y="438045"/>
            <a:ext cx="274212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 결과 - 음원 구매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2029" y="1621845"/>
            <a:ext cx="12703941" cy="7043310"/>
          </a:xfrm>
          <a:custGeom>
            <a:avLst/>
            <a:gdLst/>
            <a:ahLst/>
            <a:cxnLst/>
            <a:rect l="l" t="t" r="r" b="b"/>
            <a:pathLst>
              <a:path w="12703941" h="7043310">
                <a:moveTo>
                  <a:pt x="0" y="0"/>
                </a:moveTo>
                <a:lnTo>
                  <a:pt x="12703942" y="0"/>
                </a:lnTo>
                <a:lnTo>
                  <a:pt x="12703942" y="7043310"/>
                </a:lnTo>
                <a:lnTo>
                  <a:pt x="0" y="704331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38758" y="438045"/>
            <a:ext cx="274230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 결과 - 음원 등록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0200" y="2478308"/>
            <a:ext cx="12447601" cy="5330384"/>
          </a:xfrm>
          <a:custGeom>
            <a:avLst/>
            <a:gdLst/>
            <a:ahLst/>
            <a:cxnLst/>
            <a:rect l="l" t="t" r="r" b="b"/>
            <a:pathLst>
              <a:path w="12447601" h="5330384">
                <a:moveTo>
                  <a:pt x="0" y="0"/>
                </a:moveTo>
                <a:lnTo>
                  <a:pt x="12447600" y="0"/>
                </a:lnTo>
                <a:lnTo>
                  <a:pt x="12447600" y="5330384"/>
                </a:lnTo>
                <a:lnTo>
                  <a:pt x="0" y="533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0320" y="438045"/>
            <a:ext cx="49776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 결과 - 음원 조회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0943" y="2159542"/>
            <a:ext cx="13386113" cy="5967915"/>
          </a:xfrm>
          <a:custGeom>
            <a:avLst/>
            <a:gdLst/>
            <a:ahLst/>
            <a:cxnLst/>
            <a:rect l="l" t="t" r="r" b="b"/>
            <a:pathLst>
              <a:path w="13386113" h="5967915">
                <a:moveTo>
                  <a:pt x="0" y="0"/>
                </a:moveTo>
                <a:lnTo>
                  <a:pt x="13386114" y="0"/>
                </a:lnTo>
                <a:lnTo>
                  <a:pt x="13386114" y="5967916"/>
                </a:lnTo>
                <a:lnTo>
                  <a:pt x="0" y="596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0320" y="438045"/>
            <a:ext cx="36226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 결과 - 마이페이지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48907" y="2168707"/>
            <a:ext cx="13390185" cy="5949585"/>
          </a:xfrm>
          <a:custGeom>
            <a:avLst/>
            <a:gdLst/>
            <a:ahLst/>
            <a:cxnLst/>
            <a:rect l="l" t="t" r="r" b="b"/>
            <a:pathLst>
              <a:path w="13390185" h="5949585">
                <a:moveTo>
                  <a:pt x="0" y="0"/>
                </a:moveTo>
                <a:lnTo>
                  <a:pt x="13390186" y="0"/>
                </a:lnTo>
                <a:lnTo>
                  <a:pt x="13390186" y="5949586"/>
                </a:lnTo>
                <a:lnTo>
                  <a:pt x="0" y="594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88835" y="4117970"/>
            <a:ext cx="3355203" cy="2051061"/>
          </a:xfrm>
          <a:custGeom>
            <a:avLst/>
            <a:gdLst/>
            <a:ahLst/>
            <a:cxnLst/>
            <a:rect l="l" t="t" r="r" b="b"/>
            <a:pathLst>
              <a:path w="3355203" h="2051061">
                <a:moveTo>
                  <a:pt x="0" y="0"/>
                </a:moveTo>
                <a:lnTo>
                  <a:pt x="3355203" y="0"/>
                </a:lnTo>
                <a:lnTo>
                  <a:pt x="3355203" y="2051060"/>
                </a:lnTo>
                <a:lnTo>
                  <a:pt x="0" y="205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0320" y="438045"/>
            <a:ext cx="49776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 결과 - 음원 수정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2992" y="2190303"/>
            <a:ext cx="13382015" cy="5906394"/>
          </a:xfrm>
          <a:custGeom>
            <a:avLst/>
            <a:gdLst/>
            <a:ahLst/>
            <a:cxnLst/>
            <a:rect l="l" t="t" r="r" b="b"/>
            <a:pathLst>
              <a:path w="13382015" h="5906394">
                <a:moveTo>
                  <a:pt x="0" y="0"/>
                </a:moveTo>
                <a:lnTo>
                  <a:pt x="13382016" y="0"/>
                </a:lnTo>
                <a:lnTo>
                  <a:pt x="13382016" y="5906394"/>
                </a:lnTo>
                <a:lnTo>
                  <a:pt x="0" y="590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0320" y="438045"/>
            <a:ext cx="49776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 결과 - 음원 삭제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934059" y="2499386"/>
            <a:ext cx="363528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934059" y="3403509"/>
            <a:ext cx="363528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934059" y="4307632"/>
            <a:ext cx="363528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934059" y="5211755"/>
            <a:ext cx="363528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934059" y="6115878"/>
            <a:ext cx="363528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934059" y="7020001"/>
            <a:ext cx="363528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934059" y="7924124"/>
            <a:ext cx="3635281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29460" y="1919638"/>
            <a:ext cx="4498220" cy="896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개요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팀원 역할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기술 스택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수행 절차 및 방법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정의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수행결과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자체 평가 의견</a:t>
            </a:r>
          </a:p>
          <a:p>
            <a:pPr algn="l">
              <a:lnSpc>
                <a:spcPts val="7169"/>
              </a:lnSpc>
            </a:pPr>
            <a:endParaRPr/>
          </a:p>
          <a:p>
            <a:pPr algn="l">
              <a:lnSpc>
                <a:spcPts val="7169"/>
              </a:lnSpc>
            </a:pPr>
            <a:endParaRPr/>
          </a:p>
          <a:p>
            <a:pPr algn="l">
              <a:lnSpc>
                <a:spcPts val="716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8025522" y="1900588"/>
            <a:ext cx="496616" cy="623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0943" y="2159542"/>
            <a:ext cx="13386113" cy="5967915"/>
          </a:xfrm>
          <a:custGeom>
            <a:avLst/>
            <a:gdLst/>
            <a:ahLst/>
            <a:cxnLst/>
            <a:rect l="l" t="t" r="r" b="b"/>
            <a:pathLst>
              <a:path w="13386113" h="5967915">
                <a:moveTo>
                  <a:pt x="0" y="0"/>
                </a:moveTo>
                <a:lnTo>
                  <a:pt x="13386114" y="0"/>
                </a:lnTo>
                <a:lnTo>
                  <a:pt x="13386114" y="5967916"/>
                </a:lnTo>
                <a:lnTo>
                  <a:pt x="0" y="596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0320" y="438045"/>
            <a:ext cx="497764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 결과 - 충전(돈-&gt;포인트)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2479" y="2173525"/>
            <a:ext cx="13383042" cy="5939950"/>
          </a:xfrm>
          <a:custGeom>
            <a:avLst/>
            <a:gdLst/>
            <a:ahLst/>
            <a:cxnLst/>
            <a:rect l="l" t="t" r="r" b="b"/>
            <a:pathLst>
              <a:path w="13383042" h="5939950">
                <a:moveTo>
                  <a:pt x="0" y="0"/>
                </a:moveTo>
                <a:lnTo>
                  <a:pt x="13383042" y="0"/>
                </a:lnTo>
                <a:lnTo>
                  <a:pt x="13383042" y="5939950"/>
                </a:lnTo>
                <a:lnTo>
                  <a:pt x="0" y="593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0320" y="438045"/>
            <a:ext cx="950288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환전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포인트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-&gt;돈(수수료10% &gt; admin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계좌로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추가됨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1828800" y="1424311"/>
            <a:ext cx="1463040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60320" y="438045"/>
            <a:ext cx="931316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 결과 - 시연영상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673876" y="4516515"/>
          <a:ext cx="14940248" cy="5012947"/>
        </p:xfrm>
        <a:graphic>
          <a:graphicData uri="http://schemas.openxmlformats.org/drawingml/2006/table">
            <a:tbl>
              <a:tblPr/>
              <a:tblGrid>
                <a:gridCol w="1867531"/>
                <a:gridCol w="1867531"/>
                <a:gridCol w="1888765"/>
                <a:gridCol w="1846297"/>
                <a:gridCol w="1867531"/>
                <a:gridCol w="1867531"/>
                <a:gridCol w="1867531"/>
                <a:gridCol w="1867531"/>
              </a:tblGrid>
              <a:tr h="114736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구분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회원 등록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로그인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음원 등록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BEE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음원 삭제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음원 거래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포인트 충전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포인트 환전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</a:tr>
              <a:tr h="128976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백엔드 구현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312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프론트 구현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270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연동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O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923832" y="765070"/>
            <a:ext cx="288616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07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자체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평가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의견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01957" y="1595865"/>
            <a:ext cx="11618663" cy="98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9"/>
              </a:lnSpc>
            </a:pP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등록부터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등록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삭제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거래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선물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</a:p>
          <a:p>
            <a:pPr marL="0" lvl="0" indent="0" algn="ctr">
              <a:lnSpc>
                <a:spcPts val="4049"/>
              </a:lnSpc>
              <a:spcBef>
                <a:spcPct val="0"/>
              </a:spcBef>
            </a:pP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포인트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충전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/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환전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모두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6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</a:t>
            </a:r>
            <a:r>
              <a:rPr lang="en-US" sz="26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33800" y="2857500"/>
            <a:ext cx="11618661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초기에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기획한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기능을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모두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구현한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점에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대해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잘했다고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생각함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749"/>
              </a:lnSpc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하지만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UI/UX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부분과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기능의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세부적인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부분에서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아쉬움이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남음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또한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모두가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힘을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합쳐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프로젝트를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수행함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260158"/>
            <a:ext cx="7766685" cy="776668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 rot="48000">
              <a:off x="-3094" y="-3094"/>
              <a:ext cx="818988" cy="818988"/>
            </a:xfrm>
            <a:custGeom>
              <a:avLst/>
              <a:gdLst/>
              <a:ahLst/>
              <a:cxnLst/>
              <a:rect l="l" t="t" r="r" b="b"/>
              <a:pathLst>
                <a:path w="818988" h="818988">
                  <a:moveTo>
                    <a:pt x="403820" y="3134"/>
                  </a:moveTo>
                  <a:cubicBezTo>
                    <a:pt x="179393" y="6267"/>
                    <a:pt x="0" y="190742"/>
                    <a:pt x="3134" y="415168"/>
                  </a:cubicBezTo>
                  <a:cubicBezTo>
                    <a:pt x="6267" y="639595"/>
                    <a:pt x="190742" y="818988"/>
                    <a:pt x="415168" y="815854"/>
                  </a:cubicBezTo>
                  <a:cubicBezTo>
                    <a:pt x="639595" y="812721"/>
                    <a:pt x="818988" y="628246"/>
                    <a:pt x="815854" y="403820"/>
                  </a:cubicBezTo>
                  <a:cubicBezTo>
                    <a:pt x="812721" y="179393"/>
                    <a:pt x="628246" y="0"/>
                    <a:pt x="403820" y="3134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-5955" t="-693" r="-766" b="-602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618155" y="4365625"/>
            <a:ext cx="11636428" cy="222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79191" y="3575050"/>
            <a:ext cx="6114356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WATER MELLON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22253" y="6001409"/>
            <a:ext cx="5437047" cy="2541017"/>
            <a:chOff x="0" y="0"/>
            <a:chExt cx="3433757" cy="1604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ahLst/>
              <a:cxn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300056"/>
            <a:ext cx="5437047" cy="2541017"/>
            <a:chOff x="0" y="0"/>
            <a:chExt cx="3433757" cy="16047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ahLst/>
              <a:cxn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13140" y="3018765"/>
            <a:ext cx="3668166" cy="1103599"/>
            <a:chOff x="0" y="0"/>
            <a:chExt cx="2316623" cy="6969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6623" cy="696976"/>
            </a:xfrm>
            <a:custGeom>
              <a:avLst/>
              <a:gdLst/>
              <a:ahLst/>
              <a:cxnLst/>
              <a:rect l="l" t="t" r="r" b="b"/>
              <a:pathLst>
                <a:path w="2316623" h="696976">
                  <a:moveTo>
                    <a:pt x="211057" y="0"/>
                  </a:moveTo>
                  <a:lnTo>
                    <a:pt x="2105566" y="0"/>
                  </a:lnTo>
                  <a:cubicBezTo>
                    <a:pt x="2222130" y="0"/>
                    <a:pt x="2316623" y="94493"/>
                    <a:pt x="2316623" y="211057"/>
                  </a:cubicBezTo>
                  <a:lnTo>
                    <a:pt x="2316623" y="485919"/>
                  </a:lnTo>
                  <a:cubicBezTo>
                    <a:pt x="2316623" y="541895"/>
                    <a:pt x="2294387" y="595578"/>
                    <a:pt x="2254806" y="635159"/>
                  </a:cubicBezTo>
                  <a:cubicBezTo>
                    <a:pt x="2215225" y="674740"/>
                    <a:pt x="2161542" y="696976"/>
                    <a:pt x="2105566" y="696976"/>
                  </a:cubicBezTo>
                  <a:lnTo>
                    <a:pt x="211057" y="696976"/>
                  </a:lnTo>
                  <a:cubicBezTo>
                    <a:pt x="94493" y="696976"/>
                    <a:pt x="0" y="602483"/>
                    <a:pt x="0" y="485919"/>
                  </a:cubicBezTo>
                  <a:lnTo>
                    <a:pt x="0" y="211057"/>
                  </a:lnTo>
                  <a:cubicBezTo>
                    <a:pt x="0" y="94493"/>
                    <a:pt x="94493" y="0"/>
                    <a:pt x="21105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16623" cy="735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23832" y="765070"/>
            <a:ext cx="280996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6159966"/>
            <a:ext cx="10268422" cy="212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프로젝트의 목표는 음악 유통 및 거래를 위한 통합 플랫폼을 개발하여 사용자들이 간편하게 음원을 등록하고 판매할 수 있도록 하는 것입니다. 이를 통해 사용자들은 자신이 창작한 음원을 손쉽게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등록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하고, 다른 사용자들과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거래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하며,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공정한 수익 분배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받을 수 있습니다. 또한, 관리자 계정을 통해 플랫폼을 효율적으로 관리하고, 모든 거래와 사용자 활동을 모니터링할 수 있습니다.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39087" y="3336199"/>
            <a:ext cx="3416274" cy="421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이름 /주제</a:t>
            </a:r>
          </a:p>
        </p:txBody>
      </p:sp>
      <p:sp>
        <p:nvSpPr>
          <p:cNvPr id="14" name="Freeform 14"/>
          <p:cNvSpPr/>
          <p:nvPr/>
        </p:nvSpPr>
        <p:spPr>
          <a:xfrm>
            <a:off x="8609737" y="1712689"/>
            <a:ext cx="6425032" cy="1174735"/>
          </a:xfrm>
          <a:custGeom>
            <a:avLst/>
            <a:gdLst/>
            <a:ahLst/>
            <a:cxnLst/>
            <a:rect l="l" t="t" r="r" b="b"/>
            <a:pathLst>
              <a:path w="6425032" h="1174735">
                <a:moveTo>
                  <a:pt x="0" y="0"/>
                </a:moveTo>
                <a:lnTo>
                  <a:pt x="6425032" y="0"/>
                </a:lnTo>
                <a:lnTo>
                  <a:pt x="6425032" y="1174735"/>
                </a:lnTo>
                <a:lnTo>
                  <a:pt x="0" y="117473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35539" b="-35539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3288298" y="6720118"/>
            <a:ext cx="2504957" cy="1103599"/>
            <a:chOff x="0" y="0"/>
            <a:chExt cx="1582001" cy="6969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ahLst/>
              <a:cxn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317580" y="7061111"/>
            <a:ext cx="2446392" cy="421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목표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90878" y="3119378"/>
            <a:ext cx="10268422" cy="212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본 프로젝트의 주제는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"디지털 음원 거래 플랫폼"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입니다. 이 플랫폼은 음악 창작자들이 자신의 음원을 등록하고, 사용자 간의 거래를 통해 공정한 수익을 분배받을 수 있도록 하는 통합 솔루션입니다. 블록체인 기술을 기반으로 하여 투명한 거래와 보안성을 보장하며, 사용자 친화적인 인터페이스를 통해 누구나 쉽게 이용할 수 있는 것이 특징입니다.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719310" y="3134678"/>
            <a:ext cx="3149917" cy="533400"/>
            <a:chOff x="0" y="0"/>
            <a:chExt cx="4199890" cy="711200"/>
          </a:xfrm>
        </p:grpSpPr>
        <p:sp>
          <p:nvSpPr>
            <p:cNvPr id="21" name="Freeform 21"/>
            <p:cNvSpPr/>
            <p:nvPr/>
          </p:nvSpPr>
          <p:spPr>
            <a:xfrm>
              <a:off x="7620" y="-29210"/>
              <a:ext cx="4217670" cy="791210"/>
            </a:xfrm>
            <a:custGeom>
              <a:avLst/>
              <a:gdLst/>
              <a:ahLst/>
              <a:cxnLst/>
              <a:rect l="l" t="t" r="r" b="b"/>
              <a:pathLst>
                <a:path w="4217670" h="791210">
                  <a:moveTo>
                    <a:pt x="43180" y="231140"/>
                  </a:moveTo>
                  <a:cubicBezTo>
                    <a:pt x="1031240" y="127000"/>
                    <a:pt x="1176020" y="115570"/>
                    <a:pt x="1442720" y="107950"/>
                  </a:cubicBezTo>
                  <a:cubicBezTo>
                    <a:pt x="1901190" y="92710"/>
                    <a:pt x="2942590" y="116840"/>
                    <a:pt x="3313430" y="105410"/>
                  </a:cubicBezTo>
                  <a:cubicBezTo>
                    <a:pt x="3469640" y="100330"/>
                    <a:pt x="3524250" y="88900"/>
                    <a:pt x="3646170" y="85090"/>
                  </a:cubicBezTo>
                  <a:cubicBezTo>
                    <a:pt x="3794760" y="80010"/>
                    <a:pt x="4058920" y="0"/>
                    <a:pt x="4140200" y="80010"/>
                  </a:cubicBezTo>
                  <a:cubicBezTo>
                    <a:pt x="4217670" y="157480"/>
                    <a:pt x="4217670" y="459740"/>
                    <a:pt x="4140200" y="537210"/>
                  </a:cubicBezTo>
                  <a:cubicBezTo>
                    <a:pt x="4061460" y="617220"/>
                    <a:pt x="3811270" y="537210"/>
                    <a:pt x="3665220" y="542290"/>
                  </a:cubicBezTo>
                  <a:cubicBezTo>
                    <a:pt x="3538220" y="546100"/>
                    <a:pt x="3479800" y="557530"/>
                    <a:pt x="3313430" y="562610"/>
                  </a:cubicBezTo>
                  <a:cubicBezTo>
                    <a:pt x="2912110" y="575310"/>
                    <a:pt x="1656080" y="557530"/>
                    <a:pt x="1253490" y="571500"/>
                  </a:cubicBezTo>
                  <a:cubicBezTo>
                    <a:pt x="1085850" y="577850"/>
                    <a:pt x="1040130" y="581660"/>
                    <a:pt x="899160" y="594360"/>
                  </a:cubicBezTo>
                  <a:cubicBezTo>
                    <a:pt x="684530" y="614680"/>
                    <a:pt x="224790" y="791210"/>
                    <a:pt x="96520" y="689610"/>
                  </a:cubicBezTo>
                  <a:cubicBezTo>
                    <a:pt x="0" y="613410"/>
                    <a:pt x="43180" y="231140"/>
                    <a:pt x="43180" y="23114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4284345" y="7025640"/>
            <a:ext cx="485775" cy="422910"/>
            <a:chOff x="0" y="0"/>
            <a:chExt cx="647700" cy="563880"/>
          </a:xfrm>
        </p:grpSpPr>
        <p:sp>
          <p:nvSpPr>
            <p:cNvPr id="23" name="Freeform 23"/>
            <p:cNvSpPr/>
            <p:nvPr/>
          </p:nvSpPr>
          <p:spPr>
            <a:xfrm>
              <a:off x="-29210" y="50800"/>
              <a:ext cx="706120" cy="548640"/>
            </a:xfrm>
            <a:custGeom>
              <a:avLst/>
              <a:gdLst/>
              <a:ahLst/>
              <a:cxnLst/>
              <a:rect l="l" t="t" r="r" b="b"/>
              <a:pathLst>
                <a:path w="706120" h="548640">
                  <a:moveTo>
                    <a:pt x="80010" y="0"/>
                  </a:moveTo>
                  <a:cubicBezTo>
                    <a:pt x="706120" y="80010"/>
                    <a:pt x="706120" y="377190"/>
                    <a:pt x="626110" y="457200"/>
                  </a:cubicBezTo>
                  <a:cubicBezTo>
                    <a:pt x="538480" y="546100"/>
                    <a:pt x="167640" y="548640"/>
                    <a:pt x="80010" y="462280"/>
                  </a:cubicBezTo>
                  <a:cubicBezTo>
                    <a:pt x="0" y="382270"/>
                    <a:pt x="80010" y="0"/>
                    <a:pt x="80010" y="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7600950" y="7007543"/>
            <a:ext cx="501968" cy="441007"/>
            <a:chOff x="0" y="0"/>
            <a:chExt cx="669290" cy="588010"/>
          </a:xfrm>
        </p:grpSpPr>
        <p:sp>
          <p:nvSpPr>
            <p:cNvPr id="25" name="Freeform 25"/>
            <p:cNvSpPr/>
            <p:nvPr/>
          </p:nvSpPr>
          <p:spPr>
            <a:xfrm>
              <a:off x="31750" y="76200"/>
              <a:ext cx="666750" cy="497840"/>
            </a:xfrm>
            <a:custGeom>
              <a:avLst/>
              <a:gdLst/>
              <a:ahLst/>
              <a:cxnLst/>
              <a:rect l="l" t="t" r="r" b="b"/>
              <a:pathLst>
                <a:path w="666750" h="497840">
                  <a:moveTo>
                    <a:pt x="19050" y="0"/>
                  </a:moveTo>
                  <a:cubicBezTo>
                    <a:pt x="666750" y="50800"/>
                    <a:pt x="657860" y="358140"/>
                    <a:pt x="586740" y="431800"/>
                  </a:cubicBezTo>
                  <a:cubicBezTo>
                    <a:pt x="521970" y="497840"/>
                    <a:pt x="314960" y="434340"/>
                    <a:pt x="217170" y="440690"/>
                  </a:cubicBezTo>
                  <a:cubicBezTo>
                    <a:pt x="154940" y="445770"/>
                    <a:pt x="96520" y="488950"/>
                    <a:pt x="60960" y="459740"/>
                  </a:cubicBezTo>
                  <a:cubicBezTo>
                    <a:pt x="0" y="410210"/>
                    <a:pt x="19050" y="0"/>
                    <a:pt x="19050" y="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8770620" y="7025640"/>
            <a:ext cx="1975485" cy="422910"/>
            <a:chOff x="0" y="0"/>
            <a:chExt cx="2633980" cy="563880"/>
          </a:xfrm>
        </p:grpSpPr>
        <p:sp>
          <p:nvSpPr>
            <p:cNvPr id="27" name="Freeform 27"/>
            <p:cNvSpPr/>
            <p:nvPr/>
          </p:nvSpPr>
          <p:spPr>
            <a:xfrm>
              <a:off x="-57150" y="50800"/>
              <a:ext cx="2747010" cy="715010"/>
            </a:xfrm>
            <a:custGeom>
              <a:avLst/>
              <a:gdLst/>
              <a:ahLst/>
              <a:cxnLst/>
              <a:rect l="l" t="t" r="r" b="b"/>
              <a:pathLst>
                <a:path w="2747010" h="715010">
                  <a:moveTo>
                    <a:pt x="107950" y="0"/>
                  </a:moveTo>
                  <a:cubicBezTo>
                    <a:pt x="2747010" y="107950"/>
                    <a:pt x="2747010" y="350520"/>
                    <a:pt x="2640330" y="457200"/>
                  </a:cubicBezTo>
                  <a:cubicBezTo>
                    <a:pt x="2388870" y="709930"/>
                    <a:pt x="360680" y="715010"/>
                    <a:pt x="107950" y="462280"/>
                  </a:cubicBezTo>
                  <a:cubicBezTo>
                    <a:pt x="0" y="354330"/>
                    <a:pt x="107950" y="0"/>
                    <a:pt x="107950" y="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22253" y="6001409"/>
            <a:ext cx="5437047" cy="2541017"/>
            <a:chOff x="0" y="0"/>
            <a:chExt cx="3433757" cy="16047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ahLst/>
              <a:cxn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300056"/>
            <a:ext cx="5437047" cy="2541017"/>
            <a:chOff x="0" y="0"/>
            <a:chExt cx="3433757" cy="16047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33757" cy="1604774"/>
            </a:xfrm>
            <a:custGeom>
              <a:avLst/>
              <a:gdLst/>
              <a:ahLst/>
              <a:cxnLst/>
              <a:rect l="l" t="t" r="r" b="b"/>
              <a:pathLst>
                <a:path w="3433757" h="1604774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94745" y="3018765"/>
            <a:ext cx="2504957" cy="1103599"/>
            <a:chOff x="0" y="0"/>
            <a:chExt cx="1582001" cy="6969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ahLst/>
              <a:cxn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23832" y="765070"/>
            <a:ext cx="265756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2499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2499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90878" y="2023082"/>
            <a:ext cx="10268422" cy="2979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음악 시장은 디지털화의 가속화로 인해 급격한 변화를 겪고 있습니다. </a:t>
            </a:r>
          </a:p>
          <a:p>
            <a:pPr algn="l">
              <a:lnSpc>
                <a:spcPts val="3429"/>
              </a:lnSpc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전통적인 음반 판매에서 스트리밍 서비스로의 전환은 사용자들에게 더 많은 선택의 기회를 제공하지만, 창작자들에게는 수익 분배의 불균형을 초래할 수 있습니다. </a:t>
            </a:r>
          </a:p>
          <a:p>
            <a:pPr algn="l">
              <a:lnSpc>
                <a:spcPts val="3429"/>
              </a:lnSpc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이에 따라, 독립적인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창작자들이 자신의 음악을 직접 등록하고 판매할 수 있는 플랫폼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필요성이 대두되었습니다. 또한, 블록체인 기술을 활용하여 투명한 거래와 공정한 수익 분배를 보장하는 시스템의 개발이 요구되었습니다.</a:t>
            </a:r>
          </a:p>
          <a:p>
            <a:pPr algn="l">
              <a:lnSpc>
                <a:spcPts val="342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524028" y="3336199"/>
            <a:ext cx="2446392" cy="421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선정 배경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288298" y="6720118"/>
            <a:ext cx="2504957" cy="1103599"/>
            <a:chOff x="0" y="0"/>
            <a:chExt cx="1582001" cy="6969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2001" cy="696976"/>
            </a:xfrm>
            <a:custGeom>
              <a:avLst/>
              <a:gdLst/>
              <a:ahLst/>
              <a:cxnLst/>
              <a:rect l="l" t="t" r="r" b="b"/>
              <a:pathLst>
                <a:path w="1582001" h="696976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17580" y="7061111"/>
            <a:ext cx="2446392" cy="421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 의도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942201"/>
            <a:ext cx="10268422" cy="255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본 프로젝트는 음악 창작자들이 자신의 음악을 등록하고 판매할 수 있는 사용자 친화적인 플랫폼을 제공하는 것을 기획 의도로 합니다. 이를 통해 창작자들은 중간 유통사를 거치지 않고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직접 수익을 창출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할 수 있으며,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블록체인 기술을 활용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하여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모든 거래가 투명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하게 이루어지도록 설계되었습니다. 플랫폼 사용자는 간편한 인터페이스를 통해 음원을 등록하고, 거래 내역을 관리할 수 있으며, 관리자 계정을 통해 전체 시스템을 효율적으로 운영할 수 있습니다.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534602" y="6820853"/>
            <a:ext cx="2015490" cy="441960"/>
            <a:chOff x="0" y="0"/>
            <a:chExt cx="2687320" cy="589280"/>
          </a:xfrm>
        </p:grpSpPr>
        <p:sp>
          <p:nvSpPr>
            <p:cNvPr id="20" name="Freeform 20"/>
            <p:cNvSpPr/>
            <p:nvPr/>
          </p:nvSpPr>
          <p:spPr>
            <a:xfrm>
              <a:off x="-27940" y="24130"/>
              <a:ext cx="2726690" cy="593090"/>
            </a:xfrm>
            <a:custGeom>
              <a:avLst/>
              <a:gdLst/>
              <a:ahLst/>
              <a:cxnLst/>
              <a:rect l="l" t="t" r="r" b="b"/>
              <a:pathLst>
                <a:path w="2726690" h="593090">
                  <a:moveTo>
                    <a:pt x="78740" y="52070"/>
                  </a:moveTo>
                  <a:cubicBezTo>
                    <a:pt x="660400" y="46990"/>
                    <a:pt x="693420" y="33020"/>
                    <a:pt x="812800" y="27940"/>
                  </a:cubicBezTo>
                  <a:cubicBezTo>
                    <a:pt x="1115060" y="12700"/>
                    <a:pt x="2115820" y="12700"/>
                    <a:pt x="2416810" y="26670"/>
                  </a:cubicBezTo>
                  <a:cubicBezTo>
                    <a:pt x="2534920" y="33020"/>
                    <a:pt x="2616200" y="0"/>
                    <a:pt x="2663190" y="52070"/>
                  </a:cubicBezTo>
                  <a:cubicBezTo>
                    <a:pt x="2726690" y="123190"/>
                    <a:pt x="2721610" y="452120"/>
                    <a:pt x="2656840" y="509270"/>
                  </a:cubicBezTo>
                  <a:cubicBezTo>
                    <a:pt x="2609850" y="551180"/>
                    <a:pt x="2532380" y="490220"/>
                    <a:pt x="2416810" y="483870"/>
                  </a:cubicBezTo>
                  <a:cubicBezTo>
                    <a:pt x="2119630" y="468630"/>
                    <a:pt x="1116330" y="469900"/>
                    <a:pt x="815340" y="485140"/>
                  </a:cubicBezTo>
                  <a:cubicBezTo>
                    <a:pt x="695960" y="490220"/>
                    <a:pt x="662940" y="504190"/>
                    <a:pt x="566420" y="509270"/>
                  </a:cubicBezTo>
                  <a:cubicBezTo>
                    <a:pt x="430530" y="516890"/>
                    <a:pt x="158750" y="593090"/>
                    <a:pt x="78740" y="514350"/>
                  </a:cubicBezTo>
                  <a:cubicBezTo>
                    <a:pt x="0" y="436880"/>
                    <a:pt x="78740" y="52070"/>
                    <a:pt x="78740" y="5207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6276022" y="6820853"/>
            <a:ext cx="2533650" cy="438150"/>
            <a:chOff x="0" y="0"/>
            <a:chExt cx="3378200" cy="584200"/>
          </a:xfrm>
        </p:grpSpPr>
        <p:sp>
          <p:nvSpPr>
            <p:cNvPr id="22" name="Freeform 22"/>
            <p:cNvSpPr/>
            <p:nvPr/>
          </p:nvSpPr>
          <p:spPr>
            <a:xfrm>
              <a:off x="-49530" y="-85090"/>
              <a:ext cx="3473450" cy="791210"/>
            </a:xfrm>
            <a:custGeom>
              <a:avLst/>
              <a:gdLst/>
              <a:ahLst/>
              <a:cxnLst/>
              <a:rect l="l" t="t" r="r" b="b"/>
              <a:pathLst>
                <a:path w="3473450" h="791210">
                  <a:moveTo>
                    <a:pt x="100330" y="135890"/>
                  </a:moveTo>
                  <a:cubicBezTo>
                    <a:pt x="1685290" y="137160"/>
                    <a:pt x="1733550" y="134620"/>
                    <a:pt x="1818640" y="138430"/>
                  </a:cubicBezTo>
                  <a:cubicBezTo>
                    <a:pt x="1905000" y="142240"/>
                    <a:pt x="1960880" y="156210"/>
                    <a:pt x="2081530" y="161290"/>
                  </a:cubicBezTo>
                  <a:cubicBezTo>
                    <a:pt x="2349500" y="172720"/>
                    <a:pt x="3216910" y="0"/>
                    <a:pt x="3376930" y="161290"/>
                  </a:cubicBezTo>
                  <a:cubicBezTo>
                    <a:pt x="3473450" y="256540"/>
                    <a:pt x="3473450" y="521970"/>
                    <a:pt x="3376930" y="618490"/>
                  </a:cubicBezTo>
                  <a:cubicBezTo>
                    <a:pt x="3213100" y="782320"/>
                    <a:pt x="2305050" y="633730"/>
                    <a:pt x="2040890" y="618490"/>
                  </a:cubicBezTo>
                  <a:cubicBezTo>
                    <a:pt x="1927860" y="612140"/>
                    <a:pt x="1916430" y="598170"/>
                    <a:pt x="1800860" y="591820"/>
                  </a:cubicBezTo>
                  <a:cubicBezTo>
                    <a:pt x="1490980" y="575310"/>
                    <a:pt x="294640" y="791210"/>
                    <a:pt x="100330" y="598170"/>
                  </a:cubicBezTo>
                  <a:cubicBezTo>
                    <a:pt x="0" y="497840"/>
                    <a:pt x="100330" y="135890"/>
                    <a:pt x="100330" y="13589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9255443" y="6877050"/>
            <a:ext cx="1909762" cy="422910"/>
            <a:chOff x="0" y="0"/>
            <a:chExt cx="2546350" cy="563880"/>
          </a:xfrm>
        </p:grpSpPr>
        <p:sp>
          <p:nvSpPr>
            <p:cNvPr id="24" name="Freeform 24"/>
            <p:cNvSpPr/>
            <p:nvPr/>
          </p:nvSpPr>
          <p:spPr>
            <a:xfrm>
              <a:off x="-55880" y="43180"/>
              <a:ext cx="2575560" cy="706120"/>
            </a:xfrm>
            <a:custGeom>
              <a:avLst/>
              <a:gdLst/>
              <a:ahLst/>
              <a:cxnLst/>
              <a:rect l="l" t="t" r="r" b="b"/>
              <a:pathLst>
                <a:path w="2575560" h="706120">
                  <a:moveTo>
                    <a:pt x="106680" y="7620"/>
                  </a:moveTo>
                  <a:cubicBezTo>
                    <a:pt x="2381250" y="11430"/>
                    <a:pt x="2335530" y="0"/>
                    <a:pt x="2329180" y="11430"/>
                  </a:cubicBezTo>
                  <a:cubicBezTo>
                    <a:pt x="2308860" y="44450"/>
                    <a:pt x="2575560" y="344170"/>
                    <a:pt x="2550160" y="411480"/>
                  </a:cubicBezTo>
                  <a:cubicBezTo>
                    <a:pt x="2534920" y="449580"/>
                    <a:pt x="2485390" y="448310"/>
                    <a:pt x="2407920" y="461010"/>
                  </a:cubicBezTo>
                  <a:cubicBezTo>
                    <a:pt x="2104390" y="513080"/>
                    <a:pt x="342900" y="706120"/>
                    <a:pt x="106680" y="469900"/>
                  </a:cubicBezTo>
                  <a:cubicBezTo>
                    <a:pt x="0" y="363220"/>
                    <a:pt x="106680" y="7620"/>
                    <a:pt x="106680" y="762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970598" y="7305675"/>
            <a:ext cx="337185" cy="422910"/>
            <a:chOff x="0" y="0"/>
            <a:chExt cx="449580" cy="563880"/>
          </a:xfrm>
        </p:grpSpPr>
        <p:sp>
          <p:nvSpPr>
            <p:cNvPr id="26" name="Freeform 26"/>
            <p:cNvSpPr/>
            <p:nvPr/>
          </p:nvSpPr>
          <p:spPr>
            <a:xfrm>
              <a:off x="-20320" y="50800"/>
              <a:ext cx="488950" cy="521970"/>
            </a:xfrm>
            <a:custGeom>
              <a:avLst/>
              <a:gdLst/>
              <a:ahLst/>
              <a:cxnLst/>
              <a:rect l="l" t="t" r="r" b="b"/>
              <a:pathLst>
                <a:path w="488950" h="521970">
                  <a:moveTo>
                    <a:pt x="71120" y="0"/>
                  </a:moveTo>
                  <a:cubicBezTo>
                    <a:pt x="488950" y="71120"/>
                    <a:pt x="488950" y="384810"/>
                    <a:pt x="417830" y="457200"/>
                  </a:cubicBezTo>
                  <a:cubicBezTo>
                    <a:pt x="356870" y="519430"/>
                    <a:pt x="133350" y="521970"/>
                    <a:pt x="71120" y="461010"/>
                  </a:cubicBezTo>
                  <a:cubicBezTo>
                    <a:pt x="0" y="391160"/>
                    <a:pt x="71120" y="0"/>
                    <a:pt x="71120" y="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8533" y="2141063"/>
            <a:ext cx="6365428" cy="5000835"/>
          </a:xfrm>
          <a:custGeom>
            <a:avLst/>
            <a:gdLst/>
            <a:ahLst/>
            <a:cxnLst/>
            <a:rect l="l" t="t" r="r" b="b"/>
            <a:pathLst>
              <a:path w="6365428" h="5000835">
                <a:moveTo>
                  <a:pt x="0" y="0"/>
                </a:moveTo>
                <a:lnTo>
                  <a:pt x="6365428" y="0"/>
                </a:lnTo>
                <a:lnTo>
                  <a:pt x="6365428" y="5000835"/>
                </a:lnTo>
                <a:lnTo>
                  <a:pt x="0" y="500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95294" y="2141063"/>
            <a:ext cx="6388013" cy="5000835"/>
          </a:xfrm>
          <a:custGeom>
            <a:avLst/>
            <a:gdLst/>
            <a:ahLst/>
            <a:cxnLst/>
            <a:rect l="l" t="t" r="r" b="b"/>
            <a:pathLst>
              <a:path w="6388013" h="5000835">
                <a:moveTo>
                  <a:pt x="0" y="0"/>
                </a:moveTo>
                <a:lnTo>
                  <a:pt x="6388013" y="0"/>
                </a:lnTo>
                <a:lnTo>
                  <a:pt x="6388013" y="5000835"/>
                </a:lnTo>
                <a:lnTo>
                  <a:pt x="0" y="500083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1916" r="-1120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23832" y="765070"/>
            <a:ext cx="539065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1-2 유사서비스(국내 음원 사이트 들)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895" y="7337530"/>
            <a:ext cx="15824211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국내에서 주로 사용하는 음원 사이트인 genie와 Melon이다.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구매와 스트리밍에 대한 접근성이 뛰어나나,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 판매의 접근성이 많이 부족함.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464162"/>
            <a:ext cx="7609909" cy="4381315"/>
          </a:xfrm>
          <a:custGeom>
            <a:avLst/>
            <a:gdLst/>
            <a:ahLst/>
            <a:cxnLst/>
            <a:rect l="l" t="t" r="r" b="b"/>
            <a:pathLst>
              <a:path w="7609909" h="4381315">
                <a:moveTo>
                  <a:pt x="0" y="0"/>
                </a:moveTo>
                <a:lnTo>
                  <a:pt x="7609909" y="0"/>
                </a:lnTo>
                <a:lnTo>
                  <a:pt x="7609909" y="4381314"/>
                </a:lnTo>
                <a:lnTo>
                  <a:pt x="0" y="438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44410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1-2 유사서비스(SoundCloud)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0538" y="2608974"/>
            <a:ext cx="7214187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SoundCloud는</a:t>
            </a:r>
          </a:p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자유롭게 음원을 올릴 수 있는 음원 스트리밍 서비스다.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464300"/>
            <a:ext cx="16230600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앞서 말한 서비스들과 우리 서비스와의 차별 점으로는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아티스트가 자유롭게 음원을 업로드 후,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음원을 </a:t>
            </a: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판매</a:t>
            </a: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할 수 있는 플랫폼을 만들어,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거래의 </a:t>
            </a: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편의성</a:t>
            </a: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추구하고 있다.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73580" y="6805114"/>
            <a:ext cx="154930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192617" y="6690878"/>
            <a:ext cx="2311226" cy="698372"/>
            <a:chOff x="0" y="0"/>
            <a:chExt cx="60871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94419" y="6690878"/>
            <a:ext cx="2311226" cy="698372"/>
            <a:chOff x="0" y="0"/>
            <a:chExt cx="608718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9882" y="6690878"/>
            <a:ext cx="2311226" cy="698372"/>
            <a:chOff x="0" y="0"/>
            <a:chExt cx="608718" cy="183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47958" y="6690878"/>
            <a:ext cx="2311226" cy="698372"/>
            <a:chOff x="0" y="0"/>
            <a:chExt cx="608718" cy="183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703299" y="6690878"/>
            <a:ext cx="2311226" cy="698372"/>
            <a:chOff x="0" y="0"/>
            <a:chExt cx="608718" cy="1839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08718" cy="183933"/>
            </a:xfrm>
            <a:custGeom>
              <a:avLst/>
              <a:gdLst/>
              <a:ahLst/>
              <a:cxnLst/>
              <a:rect l="l" t="t" r="r" b="b"/>
              <a:pathLst>
                <a:path w="608718" h="183933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869441" y="3114434"/>
            <a:ext cx="2468259" cy="3453158"/>
          </a:xfrm>
          <a:custGeom>
            <a:avLst/>
            <a:gdLst/>
            <a:ahLst/>
            <a:cxnLst/>
            <a:rect l="l" t="t" r="r" b="b"/>
            <a:pathLst>
              <a:path w="2468259" h="3453158">
                <a:moveTo>
                  <a:pt x="0" y="0"/>
                </a:moveTo>
                <a:lnTo>
                  <a:pt x="2468260" y="0"/>
                </a:lnTo>
                <a:lnTo>
                  <a:pt x="2468260" y="3453158"/>
                </a:lnTo>
                <a:lnTo>
                  <a:pt x="0" y="34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2463" r="-246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99826" y="3091650"/>
            <a:ext cx="2711338" cy="3475941"/>
          </a:xfrm>
          <a:custGeom>
            <a:avLst/>
            <a:gdLst/>
            <a:ahLst/>
            <a:cxnLst/>
            <a:rect l="l" t="t" r="r" b="b"/>
            <a:pathLst>
              <a:path w="2711338" h="3475941">
                <a:moveTo>
                  <a:pt x="0" y="0"/>
                </a:moveTo>
                <a:lnTo>
                  <a:pt x="2711339" y="0"/>
                </a:lnTo>
                <a:lnTo>
                  <a:pt x="2711339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902" t="-5881" r="-902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507069" y="3091650"/>
            <a:ext cx="2703685" cy="3475941"/>
          </a:xfrm>
          <a:custGeom>
            <a:avLst/>
            <a:gdLst/>
            <a:ahLst/>
            <a:cxnLst/>
            <a:rect l="l" t="t" r="r" b="b"/>
            <a:pathLst>
              <a:path w="2703685" h="3475941">
                <a:moveTo>
                  <a:pt x="0" y="0"/>
                </a:moveTo>
                <a:lnTo>
                  <a:pt x="2703685" y="0"/>
                </a:lnTo>
                <a:lnTo>
                  <a:pt x="2703685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071738" y="3091650"/>
            <a:ext cx="2756589" cy="3475941"/>
          </a:xfrm>
          <a:custGeom>
            <a:avLst/>
            <a:gdLst/>
            <a:ahLst/>
            <a:cxnLst/>
            <a:rect l="l" t="t" r="r" b="b"/>
            <a:pathLst>
              <a:path w="2756589" h="3475941">
                <a:moveTo>
                  <a:pt x="0" y="0"/>
                </a:moveTo>
                <a:lnTo>
                  <a:pt x="2756588" y="0"/>
                </a:lnTo>
                <a:lnTo>
                  <a:pt x="2756588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l="-18644" r="-52108" b="-177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094352" y="3091650"/>
            <a:ext cx="2507757" cy="3475941"/>
          </a:xfrm>
          <a:custGeom>
            <a:avLst/>
            <a:gdLst/>
            <a:ahLst/>
            <a:cxnLst/>
            <a:rect l="l" t="t" r="r" b="b"/>
            <a:pathLst>
              <a:path w="2507757" h="3475941">
                <a:moveTo>
                  <a:pt x="0" y="0"/>
                </a:moveTo>
                <a:lnTo>
                  <a:pt x="2507757" y="0"/>
                </a:lnTo>
                <a:lnTo>
                  <a:pt x="2507757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803584" y="2943215"/>
            <a:ext cx="1649897" cy="127867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4662989" y="1888870"/>
            <a:ext cx="2405561" cy="240556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1137801" y="2395792"/>
            <a:ext cx="2464308" cy="246430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>
          <a:xfrm rot="113181">
            <a:off x="14811784" y="1481148"/>
            <a:ext cx="1765262" cy="182928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>
          <a:xfrm rot="176568">
            <a:off x="8023008" y="1180650"/>
            <a:ext cx="2327104" cy="2983466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23832" y="765070"/>
            <a:ext cx="373915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프로젝트 팀 구성 및 역할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6342" y="7837467"/>
            <a:ext cx="298438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체인코드 및 서버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설계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19618" y="6805114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최원준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821419" y="6805114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김소연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26883" y="6805114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부성현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474958" y="6805114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조보미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230299" y="6805114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김정민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11165" y="7837467"/>
            <a:ext cx="3202144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 및 연동 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체인코드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294419" y="7837467"/>
            <a:ext cx="2964881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 구현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및 클라이언트 구축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094176" y="7837467"/>
            <a:ext cx="2881958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 구현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UI/UX 디자인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80008" y="7837467"/>
            <a:ext cx="3466543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 및 연동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및 클라이언트 구축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26029" y="2993977"/>
            <a:ext cx="4224930" cy="1170286"/>
          </a:xfrm>
          <a:custGeom>
            <a:avLst/>
            <a:gdLst/>
            <a:ahLst/>
            <a:cxnLst/>
            <a:rect l="l" t="t" r="r" b="b"/>
            <a:pathLst>
              <a:path w="4224930" h="1170286">
                <a:moveTo>
                  <a:pt x="0" y="0"/>
                </a:moveTo>
                <a:lnTo>
                  <a:pt x="4224930" y="0"/>
                </a:lnTo>
                <a:lnTo>
                  <a:pt x="4224930" y="1170286"/>
                </a:lnTo>
                <a:lnTo>
                  <a:pt x="0" y="117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620230"/>
            <a:ext cx="2790987" cy="3917780"/>
            <a:chOff x="0" y="0"/>
            <a:chExt cx="3721316" cy="5223707"/>
          </a:xfrm>
        </p:grpSpPr>
        <p:sp>
          <p:nvSpPr>
            <p:cNvPr id="4" name="Freeform 4"/>
            <p:cNvSpPr/>
            <p:nvPr/>
          </p:nvSpPr>
          <p:spPr>
            <a:xfrm>
              <a:off x="0" y="67752"/>
              <a:ext cx="1857982" cy="2574753"/>
            </a:xfrm>
            <a:custGeom>
              <a:avLst/>
              <a:gdLst/>
              <a:ahLst/>
              <a:cxnLst/>
              <a:rect l="l" t="t" r="r" b="b"/>
              <a:pathLst>
                <a:path w="1857982" h="2574753">
                  <a:moveTo>
                    <a:pt x="0" y="0"/>
                  </a:moveTo>
                  <a:lnTo>
                    <a:pt x="1857982" y="0"/>
                  </a:lnTo>
                  <a:lnTo>
                    <a:pt x="1857982" y="2574753"/>
                  </a:lnTo>
                  <a:lnTo>
                    <a:pt x="0" y="257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 cstate="print"/>
              <a:stretch>
                <a:fillRect l="-20349" r="-1822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28991" y="2642505"/>
              <a:ext cx="1829558" cy="2581202"/>
            </a:xfrm>
            <a:custGeom>
              <a:avLst/>
              <a:gdLst/>
              <a:ahLst/>
              <a:cxnLst/>
              <a:rect l="l" t="t" r="r" b="b"/>
              <a:pathLst>
                <a:path w="1829558" h="2581202">
                  <a:moveTo>
                    <a:pt x="0" y="0"/>
                  </a:moveTo>
                  <a:lnTo>
                    <a:pt x="1829558" y="0"/>
                  </a:lnTo>
                  <a:lnTo>
                    <a:pt x="1829558" y="2581202"/>
                  </a:lnTo>
                  <a:lnTo>
                    <a:pt x="0" y="2581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857982" y="0"/>
              <a:ext cx="1863334" cy="2642505"/>
            </a:xfrm>
            <a:custGeom>
              <a:avLst/>
              <a:gdLst/>
              <a:ahLst/>
              <a:cxnLst/>
              <a:rect l="l" t="t" r="r" b="b"/>
              <a:pathLst>
                <a:path w="1863334" h="2642505">
                  <a:moveTo>
                    <a:pt x="0" y="0"/>
                  </a:moveTo>
                  <a:lnTo>
                    <a:pt x="1863334" y="0"/>
                  </a:lnTo>
                  <a:lnTo>
                    <a:pt x="1863334" y="2642505"/>
                  </a:lnTo>
                  <a:lnTo>
                    <a:pt x="0" y="264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print"/>
              <a:stretch>
                <a:fillRect l="-193379" t="-5951" r="-192098" b="-804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960916" y="1620230"/>
            <a:ext cx="3552305" cy="3917780"/>
            <a:chOff x="0" y="0"/>
            <a:chExt cx="4736407" cy="5223707"/>
          </a:xfrm>
        </p:grpSpPr>
        <p:sp>
          <p:nvSpPr>
            <p:cNvPr id="8" name="Freeform 8"/>
            <p:cNvSpPr/>
            <p:nvPr/>
          </p:nvSpPr>
          <p:spPr>
            <a:xfrm>
              <a:off x="2290851" y="123148"/>
              <a:ext cx="2445556" cy="2445556"/>
            </a:xfrm>
            <a:custGeom>
              <a:avLst/>
              <a:gdLst/>
              <a:ahLst/>
              <a:cxnLst/>
              <a:rect l="l" t="t" r="r" b="b"/>
              <a:pathLst>
                <a:path w="2445556" h="2445556">
                  <a:moveTo>
                    <a:pt x="0" y="0"/>
                  </a:moveTo>
                  <a:lnTo>
                    <a:pt x="2445556" y="0"/>
                  </a:lnTo>
                  <a:lnTo>
                    <a:pt x="2445556" y="2445556"/>
                  </a:lnTo>
                  <a:lnTo>
                    <a:pt x="0" y="2445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print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982720" cy="2568704"/>
            </a:xfrm>
            <a:custGeom>
              <a:avLst/>
              <a:gdLst/>
              <a:ahLst/>
              <a:cxnLst/>
              <a:rect l="l" t="t" r="r" b="b"/>
              <a:pathLst>
                <a:path w="1982720" h="2568704">
                  <a:moveTo>
                    <a:pt x="0" y="0"/>
                  </a:moveTo>
                  <a:lnTo>
                    <a:pt x="1982720" y="0"/>
                  </a:lnTo>
                  <a:lnTo>
                    <a:pt x="1982720" y="2568704"/>
                  </a:lnTo>
                  <a:lnTo>
                    <a:pt x="0" y="2568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 cstate="print"/>
              <a:stretch>
                <a:fillRect l="-81891" t="-11819" r="-83796" b="-1122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59916" y="2520448"/>
              <a:ext cx="2703259" cy="2703259"/>
            </a:xfrm>
            <a:custGeom>
              <a:avLst/>
              <a:gdLst/>
              <a:ahLst/>
              <a:cxnLst/>
              <a:rect l="l" t="t" r="r" b="b"/>
              <a:pathLst>
                <a:path w="2703259" h="2703259">
                  <a:moveTo>
                    <a:pt x="0" y="0"/>
                  </a:moveTo>
                  <a:lnTo>
                    <a:pt x="2703259" y="0"/>
                  </a:lnTo>
                  <a:lnTo>
                    <a:pt x="2703259" y="2703259"/>
                  </a:lnTo>
                  <a:lnTo>
                    <a:pt x="0" y="2703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print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5280717" y="2390500"/>
            <a:ext cx="2351308" cy="2377241"/>
          </a:xfrm>
          <a:custGeom>
            <a:avLst/>
            <a:gdLst/>
            <a:ahLst/>
            <a:cxnLst/>
            <a:rect l="l" t="t" r="r" b="b"/>
            <a:pathLst>
              <a:path w="2351308" h="2377241">
                <a:moveTo>
                  <a:pt x="0" y="0"/>
                </a:moveTo>
                <a:lnTo>
                  <a:pt x="2351308" y="0"/>
                </a:lnTo>
                <a:lnTo>
                  <a:pt x="2351308" y="2377241"/>
                </a:lnTo>
                <a:lnTo>
                  <a:pt x="0" y="2377241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23832" y="765070"/>
            <a:ext cx="172015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기술 스택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60320" y="6218636"/>
            <a:ext cx="16910423" cy="758825"/>
            <a:chOff x="0" y="0"/>
            <a:chExt cx="22547230" cy="1011767"/>
          </a:xfrm>
        </p:grpSpPr>
        <p:sp>
          <p:nvSpPr>
            <p:cNvPr id="14" name="TextBox 14"/>
            <p:cNvSpPr txBox="1"/>
            <p:nvPr/>
          </p:nvSpPr>
          <p:spPr>
            <a:xfrm>
              <a:off x="11658099" y="-104775"/>
              <a:ext cx="3352800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개발 도구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337775" y="-104775"/>
              <a:ext cx="4673600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데이터베이스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131733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마크업 언어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039876" y="-104775"/>
              <a:ext cx="5507355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BLOCKCHAIN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774053" y="7937380"/>
            <a:ext cx="399669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Hyperledger Fabric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2676" y="7937380"/>
            <a:ext cx="298644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HTML, JS, CSS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73868" y="7937380"/>
            <a:ext cx="19650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CouchDB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64069" y="7937380"/>
            <a:ext cx="514600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Angular ,VScode, ubuntu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3832" y="765070"/>
            <a:ext cx="403086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프로젝트 수행 절차 및 방법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28700" y="1794818"/>
          <a:ext cx="16398979" cy="7604598"/>
        </p:xfrm>
        <a:graphic>
          <a:graphicData uri="http://schemas.openxmlformats.org/drawingml/2006/table">
            <a:tbl>
              <a:tblPr/>
              <a:tblGrid>
                <a:gridCol w="3939425"/>
                <a:gridCol w="3259160"/>
                <a:gridCol w="5177873"/>
                <a:gridCol w="4022521"/>
              </a:tblGrid>
              <a:tr h="1046432"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구분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B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기간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B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활동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B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비고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B55"/>
                    </a:solidFill>
                  </a:tcPr>
                </a:tc>
              </a:tr>
              <a:tr h="1027284"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프로젝트 진행 전 실습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1주차(6/1~6/8)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marL="483207" lvl="1" indent="-241603" algn="just">
                        <a:lnSpc>
                          <a:spcPts val="313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개발환경 구성 및 네트워크 연결실습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7284"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프로젝트 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2주차(6/8~6/15)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marL="483207" lvl="1" indent="-241603" algn="just">
                        <a:lnSpc>
                          <a:spcPts val="313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프로젝트 기획 및 주제 선정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7284"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프로젝트 분석 및 설계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3주차(6/15~6/22)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marL="483207" lvl="1" indent="-241603" algn="just">
                        <a:lnSpc>
                          <a:spcPts val="313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음원거래플랫폼 포인트거래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4871"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개발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4주차(6/22~6/29)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marL="483207" lvl="1" indent="-241603" algn="just">
                        <a:lnSpc>
                          <a:spcPts val="313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여러 기능 개발</a:t>
                      </a:r>
                      <a:endParaRPr lang="en-US" sz="1100"/>
                    </a:p>
                    <a:p>
                      <a:pPr marL="483207" lvl="1" indent="-241603" algn="just">
                        <a:lnSpc>
                          <a:spcPts val="3133"/>
                        </a:lnSpc>
                        <a:buFont typeface="Arial"/>
                        <a:buChar char="•"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체인코드, 서버, 클라이언트 구축</a:t>
                      </a:r>
                    </a:p>
                    <a:p>
                      <a:pPr marL="483207" lvl="1" indent="-241603" algn="just">
                        <a:lnSpc>
                          <a:spcPts val="3133"/>
                        </a:lnSpc>
                        <a:buFont typeface="Arial"/>
                        <a:buChar char="•"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백, 프론트 통합</a:t>
                      </a:r>
                    </a:p>
                    <a:p>
                      <a:pPr marL="483207" lvl="1" indent="-241603" algn="just">
                        <a:lnSpc>
                          <a:spcPts val="3133"/>
                        </a:lnSpc>
                        <a:buFont typeface="Arial"/>
                        <a:buChar char="•"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페이지 구현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0327"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결과 보고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6/29(토)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marL="483207" lvl="1" indent="-241603" algn="just">
                        <a:lnSpc>
                          <a:spcPts val="3133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38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결과 보고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B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3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804</Words>
  <Application>Microsoft Office PowerPoint</Application>
  <PresentationFormat>사용자 지정</PresentationFormat>
  <Paragraphs>182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굴림</vt:lpstr>
      <vt:lpstr>Arial</vt:lpstr>
      <vt:lpstr>Source Han Sans KR Bold</vt:lpstr>
      <vt:lpstr>Raleway</vt:lpstr>
      <vt:lpstr>Source Han Sans KR</vt:lpstr>
      <vt:lpstr>Raleway Bold</vt:lpstr>
      <vt:lpstr>Calibri</vt:lpstr>
      <vt:lpstr>Canva Sans</vt:lpstr>
      <vt:lpstr>윤고딕 Bold</vt:lpstr>
      <vt:lpstr>윤고딕</vt:lpstr>
      <vt:lpstr>Source Han Sans KR Medium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syung-hyun</cp:lastModifiedBy>
  <cp:revision>4</cp:revision>
  <dcterms:created xsi:type="dcterms:W3CDTF">2006-08-16T00:00:00Z</dcterms:created>
  <dcterms:modified xsi:type="dcterms:W3CDTF">2024-07-17T10:42:38Z</dcterms:modified>
  <dc:identifier>DAGJftz9Rb4</dc:identifier>
</cp:coreProperties>
</file>